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31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di Martinez Vilalta" userId="7c299ab3-19b1-4b14-ac2c-5583f615fbc2" providerId="ADAL" clId="{C9B3A6A9-B93D-4499-8D29-0866A99C90BF}"/>
    <pc:docChg chg="delSld">
      <pc:chgData name="Jordi Martinez Vilalta" userId="7c299ab3-19b1-4b14-ac2c-5583f615fbc2" providerId="ADAL" clId="{C9B3A6A9-B93D-4499-8D29-0866A99C90BF}" dt="2026-09-22T09:02:28.997" v="0" actId="47"/>
      <pc:docMkLst>
        <pc:docMk/>
      </pc:docMkLst>
      <pc:sldChg chg="del">
        <pc:chgData name="Jordi Martinez Vilalta" userId="7c299ab3-19b1-4b14-ac2c-5583f615fbc2" providerId="ADAL" clId="{C9B3A6A9-B93D-4499-8D29-0866A99C90BF}" dt="2026-09-22T09:02:28.997" v="0" actId="47"/>
        <pc:sldMkLst>
          <pc:docMk/>
          <pc:sldMk cId="3544951553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813006-E011-7E2E-4A4F-051D12185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8ACA13-297E-C5F8-5C53-3D8FA883D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1C7B44-30C0-2257-A3C5-AE59FE98B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64B064-165E-5B42-B407-3673B8BB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DCFDD1-452C-B96B-F737-310DB307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75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D8EC29-08CA-B0CA-B64B-FAD45336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13A2CB-8697-88C6-D082-1CE00F185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BE938B-76D3-D54E-7403-A2CBB81E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B681F1-3798-5FE5-BF0B-1B99A7EA8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8A5E1D-2000-7548-C491-C90E6F3D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76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7775DA-15E3-5D67-B3FE-6F6C087BC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55C26-3B2B-A511-E2DE-D51495592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644C79-1A06-5E36-4069-B29D37CC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0F50BF-3E4A-68D6-0BDE-389BA6F8D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59D299-1E0E-545E-2593-411C809B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88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DCA0EB-3186-78F5-B3F6-64D6F834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9A0F5A-EB73-106B-DC59-B448008BF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A255EE-E192-A094-EECF-B4FAA94DA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620E0D-019F-505F-079B-D8D996CE0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6A7FA5-9117-AB9D-1F25-9F5850E9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D54179-4F0E-BC7B-4942-12165C0B4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097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BDAF7-E3D8-AF3B-0478-BAFF20F9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DBA0DA-1FA0-C98B-A1D2-F1CD063F2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C0B4B7-81AB-FBCC-76A2-9DACFA9FF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7A0227-A199-73D1-FE07-4F6BCB5246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216691A-F60B-93F1-4E5F-0E47F6832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29D716-41FD-4757-8322-C47CE213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9D820F5-C5C5-5C30-63D5-03E1933E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B29035-A61E-2303-7CB9-B715F2FE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606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DB78F-6843-7E06-625C-BBC53C80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A98899-E4CF-F24D-A108-D48A5FD6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63CBC4-11FD-7C7D-4699-2D0A18BD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068B4F-FC95-D1D2-9057-CC3CEC2F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24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886053-64D8-737A-EA90-146886B9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85DD32-9D55-2A04-8801-DFBFFA91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CCDA98-9411-9D30-2963-122267582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81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9431F-EF6C-9377-627C-2DA64B752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8CAF9D-9A17-6145-1D31-33A25B24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42D9EE-26B3-9284-5729-774571541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B97A32-578E-C7CE-03BD-C8EEA356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420297-EB11-3944-9E87-6FFF0818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FEBF16-B4FB-67B3-9B10-8765557A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50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B0808-9C7A-18EE-8E54-FC1F32B4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F2FF5E-8BC1-947D-A50E-7403B0E4D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485F28-C85E-1835-5871-691289A80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858452-8A3F-BB89-4089-3C3826ED2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F56647-992B-F97A-398A-4BDABAA7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B08353-8BF9-FFE5-6E78-86E104B6D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64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C2BA6-0195-5BDE-1281-99A01DF2D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DEB2C9-A4F4-570C-A107-DB4D10410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CC134-3283-E495-3C9E-F768E8F9A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91C2F9-2F47-54B7-9C69-B0815C42F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060F9C-B71A-6E35-F6DA-D7CEC6F6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56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4A3996-DBFC-A9B2-AC5A-CD4DD4E28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0F0F9B-51E8-8D04-EAC1-F7568E3ABF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BB6A1E-8761-0C55-4660-F9093E9B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01DC71-FBF3-CE5D-A93A-F83FE1992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21E04-68E3-2120-8AF6-D1AC9047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865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7E6C0C-E8B2-DB20-B3BD-9928B82F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8B5486-7B5F-5FB0-0FF2-AC49BD799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0BB0F3-B6C6-6DA4-D755-8AB3D9A16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E1C41-FD9E-4993-A761-11E3959302C7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9BA202-8391-587E-14F0-3F27C36DF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ABA2F7-87C6-22E5-672C-F1B9ADCEF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A1D08E-68F8-4AA7-B342-E5DEC2951F0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37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decaimiento.e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eet.org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ecaimiento.es/productos/decalogo/decalogo_decaimiento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BB590A-1EE0-CC42-85B7-087990C50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0060" y="1448009"/>
            <a:ext cx="4805996" cy="2314910"/>
          </a:xfrm>
        </p:spPr>
        <p:txBody>
          <a:bodyPr anchor="t">
            <a:noAutofit/>
          </a:bodyPr>
          <a:lstStyle/>
          <a:p>
            <a:pPr indent="0"/>
            <a:r>
              <a:rPr lang="en-US" sz="4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Spanish Network for monitoring climate-induced forest decline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54F3396-E757-1E16-4AF8-311D258CE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0644" y="4261104"/>
            <a:ext cx="4544829" cy="1621231"/>
          </a:xfrm>
        </p:spPr>
        <p:txBody>
          <a:bodyPr anchor="b">
            <a:noAutofit/>
          </a:bodyPr>
          <a:lstStyle/>
          <a:p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Monitoring and analysis of climate impacts on Spanish forests</a:t>
            </a:r>
          </a:p>
          <a:p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https://decaimiento.es/</a:t>
            </a:r>
            <a:endParaRPr lang="en-US" sz="22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11">
            <a:extLst>
              <a:ext uri="{FF2B5EF4-FFF2-40B4-BE49-F238E27FC236}">
                <a16:creationId xmlns:a16="http://schemas.microsoft.com/office/drawing/2014/main" id="{8368F3B4-C90D-8EE3-BC18-C245E6556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470" y="2400344"/>
            <a:ext cx="4141760" cy="297171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4451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6ADD7-7BE0-B8B9-D018-A084C909F817}"/>
              </a:ext>
            </a:extLst>
          </p:cNvPr>
          <p:cNvSpPr txBox="1">
            <a:spLocks/>
          </p:cNvSpPr>
          <p:nvPr/>
        </p:nvSpPr>
        <p:spPr>
          <a:xfrm>
            <a:off x="7754112" y="232680"/>
            <a:ext cx="4142232" cy="6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kern="1200" noProof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 in a nutshell</a:t>
            </a:r>
            <a:endParaRPr lang="en-US" sz="4000" b="1" kern="1200" noProof="1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C30BA87-227C-6F4C-6BBE-8A689CDB4DEE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33288" y="546429"/>
            <a:ext cx="7133728" cy="57484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</a:t>
            </a:r>
            <a:endParaRPr lang="en-GB" b="1" noProof="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 was constituted in 2023 and brings together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than 130 researchers 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practitioners working in Spain</a:t>
            </a:r>
            <a:r>
              <a:rPr lang="en-GB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and monitor climate-induced forest decline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1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Broad coverage of climate change impacts on forests</a:t>
            </a:r>
          </a:p>
          <a:p>
            <a:pPr marL="0" lvl="1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Extreme climatic events 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(e.g., severe droughts and heatwaves) and their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interaction with biotic agents 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(pests and pathogens) are all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expected to increase under climate change and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rising impacts on forests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Diversity of approaches</a:t>
            </a:r>
          </a:p>
          <a:p>
            <a:pPr marL="0" lvl="1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integrate people working with forest inventory data, ecophysiology, dendrochronology, remote sensing, modelling and other approaches to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patterns, assess causality and inform management and policy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sz="2000" b="1" noProof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national and international collaboration</a:t>
            </a:r>
          </a:p>
          <a:p>
            <a:pPr marL="0" lvl="1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an active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group 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 the Spanish Association for Terrestrial Ecology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(AEET,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https://www.aeet.org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funded by the Spanish Government. We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aim at </a:t>
            </a:r>
            <a:r>
              <a:rPr lang="en-GB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promoting international collaborations</a:t>
            </a:r>
            <a:r>
              <a:rPr lang="en-GB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positioning Iberian forests as a natural laboratory to address global change impacts on forests.</a:t>
            </a:r>
          </a:p>
        </p:txBody>
      </p:sp>
      <p:grpSp>
        <p:nvGrpSpPr>
          <p:cNvPr id="37" name="Group 29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8" name="Freeform: Shape 30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1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2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33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Imagen 3">
            <a:extLst>
              <a:ext uri="{FF2B5EF4-FFF2-40B4-BE49-F238E27FC236}">
                <a16:creationId xmlns:a16="http://schemas.microsoft.com/office/drawing/2014/main" id="{977C942C-B0A4-29D2-582A-143A2E6F0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3" r="1" b="1"/>
          <a:stretch>
            <a:fillRect/>
          </a:stretch>
        </p:blipFill>
        <p:spPr bwMode="auto">
          <a:xfrm>
            <a:off x="7708392" y="1929967"/>
            <a:ext cx="4142232" cy="392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20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8E7AD45C-A7B8-0CA5-BA0D-BF27D247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855" t="1" r="425" b="-2"/>
          <a:stretch>
            <a:fillRect/>
          </a:stretch>
        </p:blipFill>
        <p:spPr>
          <a:xfrm>
            <a:off x="6752245" y="377072"/>
            <a:ext cx="5076122" cy="6184255"/>
          </a:xfrm>
          <a:prstGeom prst="rect">
            <a:avLst/>
          </a:prstGeom>
        </p:spPr>
      </p:pic>
      <p:sp>
        <p:nvSpPr>
          <p:cNvPr id="15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06A80E-8562-99F5-5AF6-0DE075665AF5}"/>
              </a:ext>
            </a:extLst>
          </p:cNvPr>
          <p:cNvSpPr txBox="1">
            <a:spLocks/>
          </p:cNvSpPr>
          <p:nvPr/>
        </p:nvSpPr>
        <p:spPr>
          <a:xfrm>
            <a:off x="224144" y="296674"/>
            <a:ext cx="7145920" cy="627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kern="1200" noProof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working groups within ReDeC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A9484C92-FF18-45AF-7361-71C6F191281D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160992" y="1220845"/>
            <a:ext cx="6908176" cy="526008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Forest decline databases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Mortality attribution (standards and protocols)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Long-term monitoring and modelling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sensing and early warning signals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oils </a:t>
            </a: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2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forest decline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Biotic agents</a:t>
            </a:r>
            <a:endParaRPr lang="en-GB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Internationalization</a:t>
            </a:r>
            <a:endParaRPr lang="en-GB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transfer, management and decision making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lang="en-GB" sz="22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3B0A41BE-63D3-098D-B206-3B85961051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3" t="83981" r="89318" b="3076"/>
          <a:stretch>
            <a:fillRect/>
          </a:stretch>
        </p:blipFill>
        <p:spPr>
          <a:xfrm>
            <a:off x="224144" y="5905198"/>
            <a:ext cx="714228" cy="656128"/>
          </a:xfrm>
          <a:prstGeom prst="rect">
            <a:avLst/>
          </a:prstGeom>
        </p:spPr>
      </p:pic>
      <p:pic>
        <p:nvPicPr>
          <p:cNvPr id="21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2B855B23-9CD5-E794-9DCD-F888E13D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8" t="66624" r="89227" b="17764"/>
          <a:stretch>
            <a:fillRect/>
          </a:stretch>
        </p:blipFill>
        <p:spPr>
          <a:xfrm>
            <a:off x="303616" y="2305230"/>
            <a:ext cx="714228" cy="760605"/>
          </a:xfrm>
          <a:prstGeom prst="rect">
            <a:avLst/>
          </a:prstGeom>
        </p:spPr>
      </p:pic>
      <p:pic>
        <p:nvPicPr>
          <p:cNvPr id="22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E4575F5C-AE49-B273-8169-17BF149C87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19" t="51170" r="89896" b="35313"/>
          <a:stretch>
            <a:fillRect/>
          </a:stretch>
        </p:blipFill>
        <p:spPr>
          <a:xfrm>
            <a:off x="303616" y="3369952"/>
            <a:ext cx="714228" cy="724430"/>
          </a:xfrm>
          <a:prstGeom prst="rect">
            <a:avLst/>
          </a:prstGeom>
        </p:spPr>
      </p:pic>
      <p:pic>
        <p:nvPicPr>
          <p:cNvPr id="23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8BD614C0-D175-8DD1-1227-E58FDEFBA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6" t="35527" r="89373" b="50765"/>
          <a:stretch>
            <a:fillRect/>
          </a:stretch>
        </p:blipFill>
        <p:spPr>
          <a:xfrm>
            <a:off x="345020" y="4592519"/>
            <a:ext cx="714228" cy="704445"/>
          </a:xfrm>
          <a:prstGeom prst="rect">
            <a:avLst/>
          </a:prstGeom>
        </p:spPr>
      </p:pic>
      <p:pic>
        <p:nvPicPr>
          <p:cNvPr id="25" name="Imagen 1" descr="Diagrama&#10;&#10;El contenido generado por IA puede ser incorrecto.">
            <a:extLst>
              <a:ext uri="{FF2B5EF4-FFF2-40B4-BE49-F238E27FC236}">
                <a16:creationId xmlns:a16="http://schemas.microsoft.com/office/drawing/2014/main" id="{DC1B20D8-BA0B-8015-0B93-41F84E838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0" t="20094" r="89310" b="66959"/>
          <a:stretch>
            <a:fillRect/>
          </a:stretch>
        </p:blipFill>
        <p:spPr>
          <a:xfrm>
            <a:off x="224144" y="1150746"/>
            <a:ext cx="714228" cy="64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6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653060-FDAF-28AD-A42F-C62D3D85B008}"/>
              </a:ext>
            </a:extLst>
          </p:cNvPr>
          <p:cNvSpPr txBox="1">
            <a:spLocks/>
          </p:cNvSpPr>
          <p:nvPr/>
        </p:nvSpPr>
        <p:spPr>
          <a:xfrm>
            <a:off x="5953893" y="386862"/>
            <a:ext cx="4977976" cy="604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 of products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F2CA12B2-D6ED-6A4A-7503-5B30A8A6FD7C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954291" y="1223924"/>
            <a:ext cx="5839124" cy="5247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Updated database of the sites where forest decline is being studied in Spain, with metadata.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Decalogue of forest decline (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https://decaimiento.es/productos/decalogo/decalogo_decaimiento.html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Yearly meetings that bring together the </a:t>
            </a:r>
            <a:r>
              <a:rPr lang="en-US" sz="2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ReDec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community.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 presentations and papers.</a:t>
            </a:r>
          </a:p>
          <a:p>
            <a:pPr marL="342900" indent="-34290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E47A179-3708-8EFC-B43B-B2B2AB5A1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56" y="897155"/>
            <a:ext cx="5263946" cy="501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7">
            <a:extLst>
              <a:ext uri="{FF2B5EF4-FFF2-40B4-BE49-F238E27FC236}">
                <a16:creationId xmlns:a16="http://schemas.microsoft.com/office/drawing/2014/main" id="{F6565883-FD5F-0643-1E71-EE313F59A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49" y="6272432"/>
            <a:ext cx="22651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s-ES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s-ES" sz="1600" dirty="0"/>
              <a:t>Pérez-Luque </a:t>
            </a:r>
            <a:r>
              <a:rPr lang="en-GB" altLang="es-ES" sz="1600" i="1" dirty="0"/>
              <a:t>et al</a:t>
            </a:r>
            <a:r>
              <a:rPr lang="en-GB" altLang="es-ES" sz="1600" dirty="0"/>
              <a:t>. (2025)</a:t>
            </a:r>
          </a:p>
        </p:txBody>
      </p:sp>
    </p:spTree>
    <p:extLst>
      <p:ext uri="{BB962C8B-B14F-4D97-AF65-F5344CB8AC3E}">
        <p14:creationId xmlns:p14="http://schemas.microsoft.com/office/powerpoint/2010/main" val="27984146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293</Words>
  <Application>Microsoft Office PowerPoint</Application>
  <PresentationFormat>Pantalla panoràmica</PresentationFormat>
  <Paragraphs>27</Paragraphs>
  <Slides>4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de Office</vt:lpstr>
      <vt:lpstr>Spanish Network for monitoring climate-induced forest decline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Network for monitoring climate-induced forest decline</dc:title>
  <dc:creator>Lina Maria Montes Quintero</dc:creator>
  <cp:lastModifiedBy>Jordi Martinez Vilalta</cp:lastModifiedBy>
  <cp:revision>11</cp:revision>
  <dcterms:created xsi:type="dcterms:W3CDTF">2026-03-09T11:12:27Z</dcterms:created>
  <dcterms:modified xsi:type="dcterms:W3CDTF">2026-09-22T09:02:37Z</dcterms:modified>
</cp:coreProperties>
</file>